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82" r:id="rId2"/>
    <p:sldId id="352" r:id="rId3"/>
    <p:sldId id="328" r:id="rId4"/>
    <p:sldId id="329" r:id="rId5"/>
    <p:sldId id="330" r:id="rId6"/>
    <p:sldId id="331" r:id="rId7"/>
    <p:sldId id="332" r:id="rId8"/>
    <p:sldId id="333" r:id="rId9"/>
    <p:sldId id="334" r:id="rId10"/>
    <p:sldId id="335" r:id="rId11"/>
    <p:sldId id="336" r:id="rId12"/>
    <p:sldId id="337" r:id="rId13"/>
    <p:sldId id="338" r:id="rId14"/>
    <p:sldId id="339" r:id="rId15"/>
    <p:sldId id="340" r:id="rId16"/>
    <p:sldId id="341" r:id="rId17"/>
    <p:sldId id="343" r:id="rId18"/>
    <p:sldId id="344" r:id="rId19"/>
    <p:sldId id="342" r:id="rId20"/>
    <p:sldId id="345" r:id="rId21"/>
    <p:sldId id="347" r:id="rId22"/>
    <p:sldId id="346" r:id="rId23"/>
    <p:sldId id="348" r:id="rId24"/>
    <p:sldId id="349" r:id="rId25"/>
    <p:sldId id="350" r:id="rId26"/>
    <p:sldId id="35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93"/>
    <p:restoredTop sz="94672"/>
  </p:normalViewPr>
  <p:slideViewPr>
    <p:cSldViewPr snapToGrid="0" snapToObjects="1">
      <p:cViewPr varScale="1">
        <p:scale>
          <a:sx n="148" d="100"/>
          <a:sy n="148" d="100"/>
        </p:scale>
        <p:origin x="20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3/30/20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3/30/20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3/30/20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3/30/20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mooseframework.org/getting_starte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prox.lib.ncsu.edu/10.1016/j.jnucmat.2020.152069" TargetMode="External"/><Relationship Id="rId2" Type="http://schemas.openxmlformats.org/officeDocument/2006/relationships/hyperlink" Target="https://doi-org.prox.lib.ncsu.edu/10.1016/j.jnucmat.2019.151965" TargetMode="External"/><Relationship Id="rId1" Type="http://schemas.openxmlformats.org/officeDocument/2006/relationships/slideLayout" Target="../slideLayouts/slideLayout2.xml"/><Relationship Id="rId4" Type="http://schemas.openxmlformats.org/officeDocument/2006/relationships/hyperlink" Target="https://doi.org/10.1016/j.jnucmat.2020.15205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dirty="0"/>
              <a:t>Fuel Thermal Conductivity</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591</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909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Operating Conditions</a:t>
            </a:r>
            <a:endParaRPr lang="en-US" sz="1400" dirty="0">
              <a:solidFill>
                <a:schemeClr val="accent1"/>
              </a:solidFill>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Variables</a:t>
            </a:r>
            <a:endParaRPr lang="en-US" sz="1400" dirty="0">
              <a:solidFill>
                <a:schemeClr val="accent1"/>
              </a:solidFill>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a:buClr>
                  <a:schemeClr val="tx2"/>
                </a:buClr>
              </a:pPr>
              <a:r>
                <a:rPr lang="en-US" sz="1400" b="1" dirty="0">
                  <a:solidFill>
                    <a:schemeClr val="tx2"/>
                  </a:solidFill>
                </a:rPr>
                <a:t>Fuel</a:t>
              </a:r>
            </a:p>
            <a:p>
              <a:pPr>
                <a:buClr>
                  <a:schemeClr val="tx2"/>
                </a:buClr>
              </a:pPr>
              <a:r>
                <a:rPr lang="en-US" sz="1400" b="1" dirty="0">
                  <a:solidFill>
                    <a:schemeClr val="tx2"/>
                  </a:solidFill>
                </a:rPr>
                <a:t>Microstructure variables</a:t>
              </a:r>
            </a:p>
            <a:p>
              <a:pPr marL="111125" indent="-111125">
                <a:buClr>
                  <a:schemeClr val="tx2"/>
                </a:buClr>
                <a:buFont typeface="Arial"/>
                <a:buChar char="•"/>
              </a:pPr>
              <a:r>
                <a:rPr lang="en-US" sz="1400" dirty="0"/>
                <a:t>Average grain size</a:t>
              </a:r>
            </a:p>
            <a:p>
              <a:pPr marL="111125" indent="-111125">
                <a:buClr>
                  <a:schemeClr val="tx2"/>
                </a:buClr>
                <a:buFont typeface="Arial"/>
                <a:buChar char="•"/>
              </a:pPr>
              <a:r>
                <a:rPr lang="en-US" sz="1400" dirty="0"/>
                <a:t>Dislocation density</a:t>
              </a:r>
            </a:p>
            <a:p>
              <a:pPr marL="111125" indent="-111125">
                <a:buClr>
                  <a:schemeClr val="tx2"/>
                </a:buClr>
                <a:buFont typeface="Arial"/>
                <a:buChar char="•"/>
              </a:pPr>
              <a:r>
                <a:rPr lang="en-US" sz="1400" dirty="0"/>
                <a:t>U defect concentrations</a:t>
              </a:r>
            </a:p>
            <a:p>
              <a:pPr marL="111125" indent="-111125">
                <a:buClr>
                  <a:schemeClr val="tx2"/>
                </a:buClr>
                <a:buFont typeface="Arial"/>
                <a:buChar char="•"/>
              </a:pPr>
              <a:r>
                <a:rPr lang="en-US" sz="1400" dirty="0" err="1"/>
                <a:t>Pu</a:t>
              </a:r>
              <a:r>
                <a:rPr lang="en-US" sz="1400" dirty="0"/>
                <a:t> concentration</a:t>
              </a:r>
            </a:p>
            <a:p>
              <a:pPr marL="111125" indent="-111125">
                <a:buClr>
                  <a:schemeClr val="tx2"/>
                </a:buClr>
                <a:buFont typeface="Arial"/>
                <a:buChar char="•"/>
              </a:pPr>
              <a:r>
                <a:rPr lang="en-US" sz="1400" dirty="0"/>
                <a:t>Fission product precipitate fractions</a:t>
              </a:r>
            </a:p>
            <a:p>
              <a:pPr marL="111125" indent="-111125">
                <a:buClr>
                  <a:schemeClr val="tx2"/>
                </a:buClr>
                <a:buFont typeface="Arial"/>
                <a:buChar char="•"/>
              </a:pPr>
              <a:r>
                <a:rPr lang="en-US" sz="1400" dirty="0"/>
                <a:t>Dissolved fission products</a:t>
              </a:r>
            </a:p>
            <a:p>
              <a:pPr marL="111125" indent="-111125">
                <a:buClr>
                  <a:schemeClr val="tx2"/>
                </a:buClr>
                <a:buFont typeface="Arial"/>
                <a:buChar char="•"/>
              </a:pPr>
              <a:r>
                <a:rPr lang="en-US" sz="1400" dirty="0"/>
                <a:t>Fission gas bubble fraction</a:t>
              </a:r>
            </a:p>
            <a:p>
              <a:pPr marL="111125" indent="-111125">
                <a:buClr>
                  <a:schemeClr val="tx2"/>
                </a:buClr>
                <a:buFont typeface="Arial"/>
                <a:buChar char="•"/>
              </a:pPr>
              <a:r>
                <a:rPr lang="en-US" sz="1400" dirty="0"/>
                <a:t>Grain boundary fission gas bubble coverage</a:t>
              </a:r>
            </a:p>
            <a:p>
              <a:pPr marL="111125" indent="-111125">
                <a:buClr>
                  <a:schemeClr val="tx2"/>
                </a:buClr>
                <a:buFont typeface="Arial"/>
                <a:buChar char="•"/>
              </a:pPr>
              <a:r>
                <a:rPr lang="en-US" sz="1400" dirty="0"/>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a:buClr>
                  <a:srgbClr val="800000"/>
                </a:buClr>
              </a:pPr>
              <a:r>
                <a:rPr lang="en-US" sz="1400" b="1" dirty="0">
                  <a:solidFill>
                    <a:schemeClr val="accent3"/>
                  </a:solidFill>
                </a:rPr>
                <a:t>Cladding</a:t>
              </a:r>
            </a:p>
            <a:p>
              <a:pPr>
                <a:buClr>
                  <a:srgbClr val="800000"/>
                </a:buClr>
              </a:pPr>
              <a:r>
                <a:rPr lang="en-US" sz="1400" b="1" dirty="0">
                  <a:solidFill>
                    <a:schemeClr val="accent3"/>
                  </a:solidFill>
                </a:rPr>
                <a:t>Microstructure variables</a:t>
              </a:r>
              <a:endParaRPr lang="en-US" sz="1400" dirty="0">
                <a:solidFill>
                  <a:schemeClr val="accent3"/>
                </a:solidFill>
              </a:endParaRPr>
            </a:p>
            <a:p>
              <a:pPr marL="111125" indent="-111125">
                <a:buClr>
                  <a:srgbClr val="800000"/>
                </a:buClr>
                <a:buFont typeface="Arial"/>
                <a:buChar char="•"/>
              </a:pPr>
              <a:r>
                <a:rPr lang="en-US" sz="1400" dirty="0"/>
                <a:t>Average grain size</a:t>
              </a:r>
            </a:p>
            <a:p>
              <a:pPr marL="111125" indent="-111125">
                <a:buClr>
                  <a:srgbClr val="800000"/>
                </a:buClr>
                <a:buFont typeface="Arial"/>
                <a:buChar char="•"/>
              </a:pPr>
              <a:r>
                <a:rPr lang="en-US" sz="1400" dirty="0"/>
                <a:t>Dislocation density</a:t>
              </a:r>
            </a:p>
            <a:p>
              <a:pPr marL="111125" indent="-111125">
                <a:buClr>
                  <a:srgbClr val="800000"/>
                </a:buClr>
                <a:buFont typeface="Arial"/>
                <a:buChar char="•"/>
              </a:pPr>
              <a:r>
                <a:rPr lang="en-US" sz="1400" dirty="0"/>
                <a:t>H concentration</a:t>
              </a:r>
            </a:p>
            <a:p>
              <a:pPr marL="111125" indent="-111125">
                <a:buClr>
                  <a:srgbClr val="800000"/>
                </a:buClr>
                <a:buFont typeface="Arial"/>
                <a:buChar char="•"/>
              </a:pPr>
              <a:r>
                <a:rPr lang="en-US" sz="1400" dirty="0"/>
                <a:t>Hydride fraction</a:t>
              </a:r>
            </a:p>
            <a:p>
              <a:pPr marL="111125" indent="-111125">
                <a:buClr>
                  <a:srgbClr val="800000"/>
                </a:buClr>
                <a:buFont typeface="Arial"/>
                <a:buChar char="•"/>
              </a:pPr>
              <a:r>
                <a:rPr lang="en-US" sz="1400" dirty="0"/>
                <a:t>Point defect concentrations</a:t>
              </a:r>
            </a:p>
            <a:p>
              <a:pPr marL="111125" indent="-111125">
                <a:buClr>
                  <a:srgbClr val="800000"/>
                </a:buClr>
                <a:buFont typeface="Arial"/>
                <a:buChar char="•"/>
              </a:pPr>
              <a:r>
                <a:rPr lang="en-US" sz="1400" dirty="0"/>
                <a:t>Loop density</a:t>
              </a:r>
            </a:p>
            <a:p>
              <a:pPr marL="111125" indent="-111125">
                <a:buClr>
                  <a:srgbClr val="800000"/>
                </a:buClr>
                <a:buFont typeface="Arial"/>
                <a:buChar char="•"/>
              </a:pPr>
              <a:r>
                <a:rPr lang="en-US" sz="1400" dirty="0"/>
                <a:t>2</a:t>
              </a:r>
              <a:r>
                <a:rPr lang="en-US" sz="1400" baseline="30000" dirty="0"/>
                <a:t>nd</a:t>
              </a:r>
              <a:r>
                <a:rPr lang="en-US" sz="1400" dirty="0"/>
                <a:t> phase particle fraction</a:t>
              </a:r>
            </a:p>
            <a:p>
              <a:pPr marL="111125" indent="-111125">
                <a:buClr>
                  <a:schemeClr val="tx2"/>
                </a:buClr>
                <a:buFont typeface="Arial"/>
                <a:buChar char="•"/>
              </a:pPr>
              <a:endParaRPr lang="en-US" sz="1400" dirty="0"/>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a:buClr>
                  <a:srgbClr val="008000"/>
                </a:buClr>
              </a:pPr>
              <a:r>
                <a:rPr lang="en-US" sz="1400" b="1" dirty="0">
                  <a:solidFill>
                    <a:srgbClr val="008000"/>
                  </a:solidFill>
                </a:rPr>
                <a:t>Gap variable</a:t>
              </a:r>
            </a:p>
            <a:p>
              <a:pPr marL="111125" indent="-111125">
                <a:buClr>
                  <a:srgbClr val="008000"/>
                </a:buClr>
                <a:buFont typeface="Arial"/>
                <a:buChar char="•"/>
              </a:pPr>
              <a:r>
                <a:rPr lang="en-US" sz="1400" dirty="0"/>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Defect prod.</a:t>
              </a:r>
              <a:r>
                <a:rPr kumimoji="0" lang="en-US" sz="1400" b="0" i="0" u="none" strike="noStrike" cap="none" normalizeH="0" dirty="0">
                  <a:ln>
                    <a:noFill/>
                  </a:ln>
                  <a:solidFill>
                    <a:schemeClr val="tx1"/>
                  </a:solidFill>
                  <a:effectLst/>
                </a:rPr>
                <a:t> &amp; transport</a:t>
              </a:r>
              <a:endParaRPr kumimoji="0" lang="en-US" sz="1400" b="0" i="0" u="none" strike="noStrike" cap="none" normalizeH="0" baseline="0" dirty="0">
                <a:ln>
                  <a:noFill/>
                </a:ln>
                <a:solidFill>
                  <a:schemeClr val="tx1"/>
                </a:solidFill>
                <a:effectLst/>
              </a:endParaRP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Fission</a:t>
              </a:r>
              <a:r>
                <a:rPr kumimoji="0" lang="en-US" sz="1400" b="0" i="0" u="none" strike="noStrike" cap="none" normalizeH="0" dirty="0">
                  <a:ln>
                    <a:noFill/>
                  </a:ln>
                  <a:solidFill>
                    <a:schemeClr val="tx1"/>
                  </a:solidFill>
                  <a:effectLst/>
                </a:rPr>
                <a:t> gas behavior</a:t>
              </a:r>
              <a:endParaRPr kumimoji="0" lang="en-US" sz="1400" b="0" i="0" u="none" strike="noStrike" cap="none" normalizeH="0" baseline="0" dirty="0">
                <a:ln>
                  <a:noFill/>
                </a:ln>
                <a:solidFill>
                  <a:schemeClr val="tx1"/>
                </a:solidFill>
                <a:effectLst/>
              </a:endParaRP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chemeClr val="tx2"/>
                  </a:solidFill>
                </a:rPr>
                <a:t>Microstructure evolution models</a:t>
              </a:r>
              <a:endParaRPr lang="en-US" sz="1400" dirty="0">
                <a:solidFill>
                  <a:schemeClr val="tx2"/>
                </a:solidFill>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Defect prod.</a:t>
              </a:r>
              <a:r>
                <a:rPr kumimoji="0" lang="en-US" sz="1400" b="0" i="0" u="none" strike="noStrike" cap="none" normalizeH="0" dirty="0">
                  <a:ln>
                    <a:noFill/>
                  </a:ln>
                  <a:solidFill>
                    <a:schemeClr val="tx1"/>
                  </a:solidFill>
                  <a:effectLst/>
                </a:rPr>
                <a:t> &amp; transport</a:t>
              </a:r>
              <a:endParaRPr kumimoji="0" lang="en-US" sz="1400" b="0" i="0" u="none" strike="noStrike" cap="none" normalizeH="0" baseline="0" dirty="0">
                <a:ln>
                  <a:noFill/>
                </a:ln>
                <a:solidFill>
                  <a:schemeClr val="tx1"/>
                </a:solidFill>
                <a:effectLst/>
              </a:endParaRP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rgbClr val="800000"/>
                  </a:solidFill>
                </a:rPr>
                <a:t>Microstructure evolution models</a:t>
              </a:r>
              <a:endParaRPr lang="en-US" sz="1400" dirty="0">
                <a:solidFill>
                  <a:srgbClr val="800000"/>
                </a:solidFill>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Loop</a:t>
              </a:r>
              <a:r>
                <a:rPr kumimoji="0" lang="en-US" sz="1400" b="0" i="0" u="none" strike="noStrike" cap="none" normalizeH="0" dirty="0">
                  <a:ln>
                    <a:noFill/>
                  </a:ln>
                  <a:solidFill>
                    <a:schemeClr val="tx1"/>
                  </a:solidFill>
                  <a:effectLst/>
                </a:rPr>
                <a:t> evolution</a:t>
              </a:r>
              <a:endParaRPr kumimoji="0" lang="en-US" sz="1400" b="0" i="0" u="none" strike="noStrike" cap="none" normalizeH="0" baseline="0" dirty="0">
                <a:ln>
                  <a:noFill/>
                </a:ln>
                <a:solidFill>
                  <a:schemeClr val="tx1"/>
                </a:solidFill>
                <a:effectLst/>
              </a:endParaRP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algn="ctr"/>
            <a:r>
              <a:rPr lang="en-US" dirty="0"/>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rPr>
                <a:t>Failure</a:t>
              </a:r>
              <a:r>
                <a:rPr kumimoji="0" lang="en-US" sz="1200" b="0" i="0" u="none" strike="noStrike" cap="none" normalizeH="0" dirty="0">
                  <a:ln>
                    <a:noFill/>
                  </a:ln>
                  <a:solidFill>
                    <a:schemeClr val="bg1"/>
                  </a:solidFill>
                  <a:effectLst/>
                </a:rPr>
                <a:t> criteria</a:t>
              </a:r>
              <a:endParaRPr kumimoji="0" lang="en-US" sz="1200" b="0" i="0" u="none" strike="noStrike" cap="none" normalizeH="0" baseline="0" dirty="0">
                <a:ln>
                  <a:noFill/>
                </a:ln>
                <a:solidFill>
                  <a:schemeClr val="bg1"/>
                </a:solidFill>
                <a:effectLst/>
              </a:endParaRP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1"/>
                  </a:solidFill>
                  <a:effectLst/>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solidFill>
                    <a:srgbClr val="800000"/>
                  </a:solidFill>
                </a:rPr>
                <a:t>Cladding</a:t>
              </a:r>
            </a:p>
            <a:p>
              <a:pPr algn="ctr" eaLnBrk="1" hangingPunct="1"/>
              <a:r>
                <a:rPr lang="en-US" sz="1200" b="1" dirty="0">
                  <a:solidFill>
                    <a:srgbClr val="800000"/>
                  </a:solidFill>
                </a:rPr>
                <a:t>Property values</a:t>
              </a:r>
              <a:endParaRPr lang="en-US" sz="1200" dirty="0">
                <a:solidFill>
                  <a:srgbClr val="800000"/>
                </a:solidFill>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solidFill>
                    <a:schemeClr val="tx2"/>
                  </a:solidFill>
                </a:rPr>
                <a:t>Fuel </a:t>
              </a:r>
              <a:br>
                <a:rPr lang="en-US" sz="1200" b="1" dirty="0">
                  <a:solidFill>
                    <a:schemeClr val="tx2"/>
                  </a:solidFill>
                </a:rPr>
              </a:br>
              <a:r>
                <a:rPr lang="en-US" sz="1200" b="1" dirty="0">
                  <a:solidFill>
                    <a:schemeClr val="tx2"/>
                  </a:solidFill>
                </a:rPr>
                <a:t>Property values</a:t>
              </a:r>
              <a:endParaRPr lang="en-US" sz="1200" dirty="0">
                <a:solidFill>
                  <a:schemeClr val="tx2"/>
                </a:solidFill>
              </a:endParaRPr>
            </a:p>
          </p:txBody>
        </p:sp>
      </p:grpSp>
    </p:spTree>
    <p:extLst>
      <p:ext uri="{BB962C8B-B14F-4D97-AF65-F5344CB8AC3E}">
        <p14:creationId xmlns:p14="http://schemas.microsoft.com/office/powerpoint/2010/main" val="135567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rPr>
                <a:t>Model of fission</a:t>
              </a:r>
              <a:r>
                <a:rPr kumimoji="0" lang="en-US" sz="1050" b="0" i="0" u="none" strike="noStrike" cap="none" normalizeH="0" dirty="0">
                  <a:ln>
                    <a:noFill/>
                  </a:ln>
                  <a:solidFill>
                    <a:schemeClr val="tx1"/>
                  </a:solidFill>
                  <a:effectLst/>
                </a:rPr>
                <a:t> gas behavior</a:t>
              </a:r>
              <a:endParaRPr kumimoji="0" lang="en-US" sz="1050" b="0" i="0" u="none" strike="noStrike" cap="none" normalizeH="0" baseline="0" dirty="0">
                <a:ln>
                  <a:noFill/>
                </a:ln>
                <a:solidFill>
                  <a:schemeClr val="tx1"/>
                </a:solidFill>
                <a:effectLst/>
              </a:endParaRP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b="1" dirty="0">
                    <a:solidFill>
                      <a:schemeClr val="accent1"/>
                    </a:solidFill>
                  </a:rPr>
                  <a:t>Variables</a:t>
                </a:r>
                <a:endParaRPr lang="en-US" sz="1050" dirty="0">
                  <a:solidFill>
                    <a:schemeClr val="accent1"/>
                  </a:solidFill>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dirty="0">
                    <a:solidFill>
                      <a:schemeClr val="tx1"/>
                    </a:solidFill>
                  </a:rPr>
                  <a:t>Stoichiometry</a:t>
                </a:r>
                <a:endParaRPr kumimoji="0" lang="en-US" sz="1050" b="0" i="0" u="none" strike="noStrike" cap="none" normalizeH="0" baseline="0" dirty="0">
                  <a:ln>
                    <a:noFill/>
                  </a:ln>
                  <a:solidFill>
                    <a:schemeClr val="tx1"/>
                  </a:solidFill>
                  <a:effectLst/>
                </a:endParaRP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indent="-111125">
                  <a:buClr>
                    <a:schemeClr val="tx2"/>
                  </a:buClr>
                  <a:buFont typeface="Arial"/>
                  <a:buChar char="•"/>
                </a:pPr>
                <a:r>
                  <a:rPr lang="en-US" sz="1050" dirty="0"/>
                  <a:t>Dissolved fission products</a:t>
                </a:r>
              </a:p>
              <a:p>
                <a:pPr marL="111125" indent="-111125">
                  <a:buClr>
                    <a:schemeClr val="tx2"/>
                  </a:buClr>
                  <a:buFont typeface="Arial"/>
                  <a:buChar char="•"/>
                </a:pPr>
                <a:r>
                  <a:rPr lang="en-US" sz="1050" dirty="0"/>
                  <a:t>Fission gas bubble fraction</a:t>
                </a:r>
              </a:p>
              <a:p>
                <a:pPr marL="111125" indent="-111125">
                  <a:buClr>
                    <a:schemeClr val="tx2"/>
                  </a:buClr>
                  <a:buFont typeface="Arial"/>
                  <a:buChar char="•"/>
                </a:pPr>
                <a:r>
                  <a:rPr lang="en-US" sz="1050" dirty="0"/>
                  <a:t>Grain boundary fission gas bubble coverage</a:t>
                </a:r>
              </a:p>
              <a:p>
                <a:pPr marL="111125" indent="-111125">
                  <a:buClr>
                    <a:srgbClr val="008000"/>
                  </a:buClr>
                  <a:buFont typeface="Arial"/>
                  <a:buChar char="•"/>
                </a:pPr>
                <a:r>
                  <a:rPr lang="en-US" sz="1050" dirty="0"/>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180792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ＭＳ Ｐゴシック" charset="0"/>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algn="ctr"/>
            <a:r>
              <a:rPr lang="en-US" sz="1800" b="1" dirty="0">
                <a:latin typeface="+mn-lt"/>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algn="ctr"/>
            <a:r>
              <a:rPr lang="en-US" sz="1800" b="1" dirty="0" err="1">
                <a:latin typeface="+mn-lt"/>
              </a:rPr>
              <a:t>μm</a:t>
            </a:r>
            <a:endParaRPr lang="en-US" sz="1800" b="1" dirty="0">
              <a:latin typeface="+mn-lt"/>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algn="ctr"/>
            <a:r>
              <a:rPr lang="en-US" sz="1800" b="1" dirty="0">
                <a:latin typeface="+mn-lt"/>
              </a:rPr>
              <a:t>mm</a:t>
            </a:r>
          </a:p>
        </p:txBody>
      </p:sp>
    </p:spTree>
    <p:extLst>
      <p:ext uri="{BB962C8B-B14F-4D97-AF65-F5344CB8AC3E}">
        <p14:creationId xmlns:p14="http://schemas.microsoft.com/office/powerpoint/2010/main" val="190820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a:buClr>
                    <a:schemeClr val="tx2"/>
                  </a:buClr>
                  <a:defRPr/>
                </a:pPr>
                <a:endParaRPr lang="en-US" sz="1800" i="1" dirty="0"/>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r>
                  <a:rPr lang="en-US" sz="1600" dirty="0">
                    <a:solidFill>
                      <a:srgbClr val="FF4227"/>
                    </a:solidFill>
                    <a:latin typeface="+mn-lt"/>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algn="r"/>
                <a:r>
                  <a:rPr lang="en-US" sz="1600" dirty="0">
                    <a:solidFill>
                      <a:srgbClr val="0D95D0"/>
                    </a:solidFill>
                    <a:latin typeface="+mn-lt"/>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r>
                  <a:rPr lang="en-US" sz="1600" dirty="0">
                    <a:solidFill>
                      <a:srgbClr val="CC3783"/>
                    </a:solidFill>
                    <a:latin typeface="+mn-lt"/>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r>
                  <a:rPr lang="en-US" sz="1600" dirty="0">
                    <a:solidFill>
                      <a:srgbClr val="0000FF"/>
                    </a:solidFill>
                    <a:latin typeface="+mn-lt"/>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r>
                <a:rPr lang="en-US" sz="2500" i="1" dirty="0">
                  <a:solidFill>
                    <a:srgbClr val="008000"/>
                  </a:solidFill>
                  <a:latin typeface="Times New Roman"/>
                  <a:cs typeface="Times New Roman"/>
                </a:rPr>
                <a:t>κ</a:t>
              </a:r>
              <a:r>
                <a:rPr lang="en-US" sz="2500" i="1" baseline="-25000" dirty="0">
                  <a:solidFill>
                    <a:srgbClr val="008000"/>
                  </a:solidFill>
                  <a:latin typeface="Times New Roman"/>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r>
                <a:rPr lang="en-US" sz="1600" dirty="0">
                  <a:solidFill>
                    <a:srgbClr val="008000"/>
                  </a:solidFill>
                  <a:latin typeface="+mn-lt"/>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r>
                <a:rPr lang="en-US" sz="1600" dirty="0">
                  <a:latin typeface="+mn-lt"/>
                </a:rPr>
                <a:t>Vacancies and interstitials</a:t>
              </a:r>
            </a:p>
          </p:txBody>
        </p:sp>
      </p:grpSp>
    </p:spTree>
    <p:extLst>
      <p:ext uri="{BB962C8B-B14F-4D97-AF65-F5344CB8AC3E}">
        <p14:creationId xmlns:p14="http://schemas.microsoft.com/office/powerpoint/2010/main" val="106257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algn="ctr"/>
              <a:r>
                <a:rPr lang="en-US" sz="1050" i="1" dirty="0">
                  <a:solidFill>
                    <a:schemeClr val="accent1"/>
                  </a:solidFill>
                  <a:latin typeface="Arial"/>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87202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05997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23632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424421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The fuel thermal conductivity decreases with burnup</a:t>
            </a:r>
          </a:p>
          <a:p>
            <a:r>
              <a:rPr lang="en-US" dirty="0"/>
              <a:t>The NFIR model is a fairly accurate empirical model of the fuel thermal conductivity</a:t>
            </a:r>
          </a:p>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107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16FC-C665-4743-96AA-441C4785A304}"/>
              </a:ext>
            </a:extLst>
          </p:cNvPr>
          <p:cNvSpPr>
            <a:spLocks noGrp="1"/>
          </p:cNvSpPr>
          <p:nvPr>
            <p:ph type="title"/>
          </p:nvPr>
        </p:nvSpPr>
        <p:spPr/>
        <p:txBody>
          <a:bodyPr/>
          <a:lstStyle/>
          <a:p>
            <a:r>
              <a:rPr lang="en-US" dirty="0"/>
              <a:t>MOOSE Project</a:t>
            </a:r>
          </a:p>
        </p:txBody>
      </p:sp>
      <p:sp>
        <p:nvSpPr>
          <p:cNvPr id="3" name="Content Placeholder 2">
            <a:extLst>
              <a:ext uri="{FF2B5EF4-FFF2-40B4-BE49-F238E27FC236}">
                <a16:creationId xmlns:a16="http://schemas.microsoft.com/office/drawing/2014/main" id="{A6118F81-E467-EA47-A643-F9C728A44D3E}"/>
              </a:ext>
            </a:extLst>
          </p:cNvPr>
          <p:cNvSpPr>
            <a:spLocks noGrp="1"/>
          </p:cNvSpPr>
          <p:nvPr>
            <p:ph idx="1"/>
          </p:nvPr>
        </p:nvSpPr>
        <p:spPr/>
        <p:txBody>
          <a:bodyPr/>
          <a:lstStyle/>
          <a:p>
            <a:r>
              <a:rPr lang="en-US" dirty="0"/>
              <a:t>We will be utilizing MOOSE for a project and we need to find a way to get it working for all</a:t>
            </a:r>
          </a:p>
          <a:p>
            <a:r>
              <a:rPr lang="en-US" dirty="0"/>
              <a:t>Go to this site: </a:t>
            </a:r>
            <a:r>
              <a:rPr lang="en-US" dirty="0">
                <a:hlinkClick r:id="rId2"/>
              </a:rPr>
              <a:t>https://www.mooseframework.org/getting_started/</a:t>
            </a:r>
            <a:r>
              <a:rPr lang="en-US" dirty="0"/>
              <a:t> and try to download and install MOOSE on your own/local machine</a:t>
            </a:r>
          </a:p>
          <a:p>
            <a:r>
              <a:rPr lang="en-US" dirty="0"/>
              <a:t>Also, I am working on getting a functional MOOSE build on </a:t>
            </a:r>
            <a:r>
              <a:rPr lang="en-US" dirty="0" err="1"/>
              <a:t>rdfmg</a:t>
            </a:r>
            <a:r>
              <a:rPr lang="en-US" dirty="0"/>
              <a:t> cluster such that we don’t require individual students to have sufficient computing capacity</a:t>
            </a:r>
          </a:p>
          <a:p>
            <a:r>
              <a:rPr lang="en-US" dirty="0"/>
              <a:t>Once we all have MOOSE, we will do 1-2 lectures of training and examples</a:t>
            </a:r>
          </a:p>
          <a:p>
            <a:endParaRPr lang="en-US" dirty="0"/>
          </a:p>
          <a:p>
            <a:endParaRPr lang="en-US" dirty="0"/>
          </a:p>
        </p:txBody>
      </p:sp>
      <p:sp>
        <p:nvSpPr>
          <p:cNvPr id="4" name="Slide Number Placeholder 3">
            <a:extLst>
              <a:ext uri="{FF2B5EF4-FFF2-40B4-BE49-F238E27FC236}">
                <a16:creationId xmlns:a16="http://schemas.microsoft.com/office/drawing/2014/main" id="{26A12636-E9CE-6A44-9B76-96D8DCFCDAA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95226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EA19-31BD-B04B-BC02-2EDB79ED9C11}"/>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476AE6B1-D2F9-4A42-92CE-8190C3686541}"/>
              </a:ext>
            </a:extLst>
          </p:cNvPr>
          <p:cNvSpPr>
            <a:spLocks noGrp="1"/>
          </p:cNvSpPr>
          <p:nvPr>
            <p:ph idx="1"/>
          </p:nvPr>
        </p:nvSpPr>
        <p:spPr/>
        <p:txBody>
          <a:bodyPr/>
          <a:lstStyle/>
          <a:p>
            <a:r>
              <a:rPr lang="en-US" dirty="0"/>
              <a:t>You all should have received graded exams in your email</a:t>
            </a:r>
          </a:p>
          <a:p>
            <a:r>
              <a:rPr lang="en-US" dirty="0"/>
              <a:t>Exam 2 key is posted on </a:t>
            </a:r>
            <a:r>
              <a:rPr lang="en-US" dirty="0" err="1"/>
              <a:t>moodle</a:t>
            </a:r>
            <a:r>
              <a:rPr lang="en-US" dirty="0"/>
              <a:t> site</a:t>
            </a:r>
          </a:p>
          <a:p>
            <a:r>
              <a:rPr lang="en-US" dirty="0"/>
              <a:t>Any questions, please let me know via email or during office hours tomorrow</a:t>
            </a:r>
          </a:p>
          <a:p>
            <a:endParaRPr lang="en-US" dirty="0"/>
          </a:p>
          <a:p>
            <a:r>
              <a:rPr lang="en-US" dirty="0"/>
              <a:t>3</a:t>
            </a:r>
            <a:r>
              <a:rPr lang="en-US" baseline="30000" dirty="0"/>
              <a:t>rd</a:t>
            </a:r>
            <a:r>
              <a:rPr lang="en-US" dirty="0"/>
              <a:t> and final exam tentatively scheduled for April 23</a:t>
            </a:r>
          </a:p>
          <a:p>
            <a:pPr lvl="1"/>
            <a:r>
              <a:rPr lang="en-US" dirty="0"/>
              <a:t>Will be open book and timed via </a:t>
            </a:r>
            <a:r>
              <a:rPr lang="en-US" dirty="0" err="1"/>
              <a:t>moodle</a:t>
            </a:r>
            <a:endParaRPr lang="en-US" dirty="0"/>
          </a:p>
          <a:p>
            <a:r>
              <a:rPr lang="en-US" dirty="0"/>
              <a:t>Go into </a:t>
            </a:r>
            <a:r>
              <a:rPr lang="en-US" dirty="0" err="1"/>
              <a:t>moodle</a:t>
            </a:r>
            <a:r>
              <a:rPr lang="en-US" dirty="0"/>
              <a:t>, there is a an example assignment called “Upload test”</a:t>
            </a:r>
          </a:p>
          <a:p>
            <a:r>
              <a:rPr lang="en-US" dirty="0"/>
              <a:t>Upload a document into this Upload test assignment so that we can all make sure we are capable of using the </a:t>
            </a:r>
            <a:r>
              <a:rPr lang="en-US" dirty="0" err="1"/>
              <a:t>moodle</a:t>
            </a:r>
            <a:r>
              <a:rPr lang="en-US" dirty="0"/>
              <a:t> system</a:t>
            </a:r>
          </a:p>
        </p:txBody>
      </p:sp>
      <p:sp>
        <p:nvSpPr>
          <p:cNvPr id="4" name="Slide Number Placeholder 3">
            <a:extLst>
              <a:ext uri="{FF2B5EF4-FFF2-40B4-BE49-F238E27FC236}">
                <a16:creationId xmlns:a16="http://schemas.microsoft.com/office/drawing/2014/main" id="{8A401D47-615E-DE42-83EF-8927BAC76EB3}"/>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dirty="0"/>
          </a:p>
        </p:txBody>
      </p:sp>
    </p:spTree>
    <p:extLst>
      <p:ext uri="{BB962C8B-B14F-4D97-AF65-F5344CB8AC3E}">
        <p14:creationId xmlns:p14="http://schemas.microsoft.com/office/powerpoint/2010/main" val="664829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FF-FB52-7E4E-9B0E-9CB8B9ACAD4D}"/>
              </a:ext>
            </a:extLst>
          </p:cNvPr>
          <p:cNvSpPr>
            <a:spLocks noGrp="1"/>
          </p:cNvSpPr>
          <p:nvPr>
            <p:ph type="title"/>
          </p:nvPr>
        </p:nvSpPr>
        <p:spPr/>
        <p:txBody>
          <a:bodyPr/>
          <a:lstStyle/>
          <a:p>
            <a:r>
              <a:rPr lang="en-US" dirty="0"/>
              <a:t>Presentation Project</a:t>
            </a:r>
          </a:p>
        </p:txBody>
      </p:sp>
      <p:sp>
        <p:nvSpPr>
          <p:cNvPr id="3" name="Content Placeholder 2">
            <a:extLst>
              <a:ext uri="{FF2B5EF4-FFF2-40B4-BE49-F238E27FC236}">
                <a16:creationId xmlns:a16="http://schemas.microsoft.com/office/drawing/2014/main" id="{E1EF8DF3-3950-E94A-9DDC-F0797394C329}"/>
              </a:ext>
            </a:extLst>
          </p:cNvPr>
          <p:cNvSpPr>
            <a:spLocks noGrp="1"/>
          </p:cNvSpPr>
          <p:nvPr>
            <p:ph idx="1"/>
          </p:nvPr>
        </p:nvSpPr>
        <p:spPr/>
        <p:txBody>
          <a:bodyPr/>
          <a:lstStyle/>
          <a:p>
            <a:r>
              <a:rPr lang="en-US" dirty="0" err="1"/>
              <a:t>Vedant</a:t>
            </a:r>
            <a:r>
              <a:rPr lang="en-US" dirty="0"/>
              <a:t>: </a:t>
            </a:r>
            <a:r>
              <a:rPr lang="en-US" dirty="0">
                <a:hlinkClick r:id="rId2" tooltip="Persistent link using digital object identifier"/>
              </a:rPr>
              <a:t>https://doi.org/10.1016/j.jnucmat.2019.151965</a:t>
            </a:r>
            <a:endParaRPr lang="en-US" dirty="0"/>
          </a:p>
          <a:p>
            <a:endParaRPr lang="en-US" dirty="0">
              <a:hlinkClick r:id="rId3" tooltip="Persistent link using digital object identifier"/>
            </a:endParaRPr>
          </a:p>
          <a:p>
            <a:r>
              <a:rPr lang="en-US" dirty="0" err="1"/>
              <a:t>Yuqing</a:t>
            </a:r>
            <a:r>
              <a:rPr lang="en-US" dirty="0"/>
              <a:t>: </a:t>
            </a:r>
            <a:r>
              <a:rPr lang="en-US" dirty="0">
                <a:hlinkClick r:id="rId3" tooltip="Persistent link using digital object identifier"/>
              </a:rPr>
              <a:t>https://doi.org/10.1016/j.jnucmat.2020.152069</a:t>
            </a:r>
            <a:endParaRPr lang="en-US" dirty="0"/>
          </a:p>
          <a:p>
            <a:endParaRPr lang="en-US" dirty="0"/>
          </a:p>
          <a:p>
            <a:r>
              <a:rPr lang="en-US" dirty="0"/>
              <a:t>Khadija: </a:t>
            </a:r>
            <a:r>
              <a:rPr lang="en-US" dirty="0">
                <a:hlinkClick r:id="rId4" tooltip="Persistent link using digital object identifier"/>
              </a:rPr>
              <a:t>https://doi.org/10.1016/j.jnucmat.2020.152050</a:t>
            </a:r>
            <a:endParaRPr lang="en-US" dirty="0"/>
          </a:p>
          <a:p>
            <a:endParaRPr lang="en-US" dirty="0"/>
          </a:p>
          <a:p>
            <a:r>
              <a:rPr lang="en-US" dirty="0"/>
              <a:t>Presentations will be conducted on ZOOM, Thursday, April 9</a:t>
            </a:r>
          </a:p>
          <a:p>
            <a:r>
              <a:rPr lang="en-US" dirty="0"/>
              <a:t>Article overview, background, motivation, brief methods, results summary, critical analysis, potential future work</a:t>
            </a:r>
          </a:p>
        </p:txBody>
      </p:sp>
      <p:sp>
        <p:nvSpPr>
          <p:cNvPr id="4" name="Slide Number Placeholder 3">
            <a:extLst>
              <a:ext uri="{FF2B5EF4-FFF2-40B4-BE49-F238E27FC236}">
                <a16:creationId xmlns:a16="http://schemas.microsoft.com/office/drawing/2014/main" id="{BD24875E-829D-FE48-8137-CAB0EFC6E98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137353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A0AC-0BC3-C64C-9BC4-4598E5794C5A}"/>
              </a:ext>
            </a:extLst>
          </p:cNvPr>
          <p:cNvSpPr>
            <a:spLocks noGrp="1"/>
          </p:cNvSpPr>
          <p:nvPr>
            <p:ph type="ctrTitle"/>
          </p:nvPr>
        </p:nvSpPr>
        <p:spPr/>
        <p:txBody>
          <a:bodyPr/>
          <a:lstStyle/>
          <a:p>
            <a:r>
              <a:rPr lang="en-US" dirty="0"/>
              <a:t>Zirconium Cladding</a:t>
            </a:r>
          </a:p>
        </p:txBody>
      </p:sp>
      <p:sp>
        <p:nvSpPr>
          <p:cNvPr id="3" name="Subtitle 2">
            <a:extLst>
              <a:ext uri="{FF2B5EF4-FFF2-40B4-BE49-F238E27FC236}">
                <a16:creationId xmlns:a16="http://schemas.microsoft.com/office/drawing/2014/main" id="{C8B18283-5346-7B49-92AA-3913BDAF2DB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520A222-07A6-9446-84A6-7DCCEC28D0DD}"/>
              </a:ext>
            </a:extLst>
          </p:cNvPr>
          <p:cNvSpPr>
            <a:spLocks noGrp="1"/>
          </p:cNvSpPr>
          <p:nvPr>
            <p:ph type="sldNum" sz="quarter" idx="12"/>
          </p:nvPr>
        </p:nvSpPr>
        <p:spPr/>
        <p:txBody>
          <a:bodyPr/>
          <a:lstStyle/>
          <a:p>
            <a:pPr>
              <a:defRPr/>
            </a:pPr>
            <a:fld id="{01E82176-A547-F94B-AC51-D6E9C882CB88}" type="slidenum">
              <a:rPr lang="en-US" smtClean="0"/>
              <a:pPr>
                <a:defRPr/>
              </a:pPr>
              <a:t>21</a:t>
            </a:fld>
            <a:endParaRPr lang="en-US"/>
          </a:p>
        </p:txBody>
      </p:sp>
    </p:spTree>
    <p:extLst>
      <p:ext uri="{BB962C8B-B14F-4D97-AF65-F5344CB8AC3E}">
        <p14:creationId xmlns:p14="http://schemas.microsoft.com/office/powerpoint/2010/main" val="232832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D4EC-5B47-D247-91C5-5D13835FB2C5}"/>
              </a:ext>
            </a:extLst>
          </p:cNvPr>
          <p:cNvSpPr>
            <a:spLocks noGrp="1"/>
          </p:cNvSpPr>
          <p:nvPr>
            <p:ph type="title"/>
          </p:nvPr>
        </p:nvSpPr>
        <p:spPr/>
        <p:txBody>
          <a:bodyPr/>
          <a:lstStyle/>
          <a:p>
            <a:r>
              <a:rPr lang="en-US" dirty="0"/>
              <a:t>Cladding</a:t>
            </a:r>
          </a:p>
        </p:txBody>
      </p:sp>
      <p:sp>
        <p:nvSpPr>
          <p:cNvPr id="3" name="Content Placeholder 2">
            <a:extLst>
              <a:ext uri="{FF2B5EF4-FFF2-40B4-BE49-F238E27FC236}">
                <a16:creationId xmlns:a16="http://schemas.microsoft.com/office/drawing/2014/main" id="{42ACBAC5-94D4-EB42-B798-DF580484E213}"/>
              </a:ext>
            </a:extLst>
          </p:cNvPr>
          <p:cNvSpPr>
            <a:spLocks noGrp="1"/>
          </p:cNvSpPr>
          <p:nvPr>
            <p:ph idx="1"/>
          </p:nvPr>
        </p:nvSpPr>
        <p:spPr>
          <a:xfrm>
            <a:off x="609600" y="2160495"/>
            <a:ext cx="5463209" cy="3965670"/>
          </a:xfrm>
        </p:spPr>
        <p:txBody>
          <a:bodyPr/>
          <a:lstStyle/>
          <a:p>
            <a:r>
              <a:rPr lang="en-US" dirty="0"/>
              <a:t>The purpose of the cladding is to</a:t>
            </a:r>
          </a:p>
          <a:p>
            <a:pPr lvl="1"/>
            <a:r>
              <a:rPr lang="en-US" dirty="0"/>
              <a:t>Hold the pellets together so that coolant can freely flow past</a:t>
            </a:r>
          </a:p>
          <a:p>
            <a:pPr lvl="1"/>
            <a:r>
              <a:rPr lang="en-US" dirty="0"/>
              <a:t>Transport heat from fuel to the coolant</a:t>
            </a:r>
          </a:p>
          <a:p>
            <a:pPr lvl="1"/>
            <a:r>
              <a:rPr lang="en-US" dirty="0"/>
              <a:t>Contain fission products</a:t>
            </a:r>
          </a:p>
          <a:p>
            <a:pPr lvl="1"/>
            <a:r>
              <a:rPr lang="en-US" dirty="0"/>
              <a:t>Contain fuel fragments</a:t>
            </a:r>
          </a:p>
          <a:p>
            <a:r>
              <a:rPr lang="en-US" dirty="0"/>
              <a:t>We would also prefer if the cladding had little to no impact on the neutron transport in the reactor</a:t>
            </a:r>
          </a:p>
          <a:p>
            <a:endParaRPr lang="en-US" dirty="0"/>
          </a:p>
        </p:txBody>
      </p:sp>
      <p:sp>
        <p:nvSpPr>
          <p:cNvPr id="4" name="Slide Number Placeholder 3">
            <a:extLst>
              <a:ext uri="{FF2B5EF4-FFF2-40B4-BE49-F238E27FC236}">
                <a16:creationId xmlns:a16="http://schemas.microsoft.com/office/drawing/2014/main" id="{69E19551-E0CB-C24B-ABAD-B963DA7C38C7}"/>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9CE91FB3-E611-A349-91EE-5AA0CCC593C3}"/>
              </a:ext>
            </a:extLst>
          </p:cNvPr>
          <p:cNvPicPr>
            <a:picLocks noChangeAspect="1"/>
          </p:cNvPicPr>
          <p:nvPr/>
        </p:nvPicPr>
        <p:blipFill>
          <a:blip r:embed="rId2"/>
          <a:stretch>
            <a:fillRect/>
          </a:stretch>
        </p:blipFill>
        <p:spPr>
          <a:xfrm>
            <a:off x="6820905" y="1968501"/>
            <a:ext cx="3865491" cy="3388690"/>
          </a:xfrm>
          <a:prstGeom prst="rect">
            <a:avLst/>
          </a:prstGeom>
        </p:spPr>
      </p:pic>
      <p:pic>
        <p:nvPicPr>
          <p:cNvPr id="6" name="Picture 5">
            <a:extLst>
              <a:ext uri="{FF2B5EF4-FFF2-40B4-BE49-F238E27FC236}">
                <a16:creationId xmlns:a16="http://schemas.microsoft.com/office/drawing/2014/main" id="{66BE8601-D7F6-5B48-A573-3423DC8C7C65}"/>
              </a:ext>
            </a:extLst>
          </p:cNvPr>
          <p:cNvPicPr>
            <a:picLocks noChangeAspect="1"/>
          </p:cNvPicPr>
          <p:nvPr/>
        </p:nvPicPr>
        <p:blipFill>
          <a:blip r:embed="rId3"/>
          <a:stretch>
            <a:fillRect/>
          </a:stretch>
        </p:blipFill>
        <p:spPr>
          <a:xfrm>
            <a:off x="7096286" y="5553251"/>
            <a:ext cx="3282627" cy="976756"/>
          </a:xfrm>
          <a:prstGeom prst="rect">
            <a:avLst/>
          </a:prstGeom>
        </p:spPr>
      </p:pic>
    </p:spTree>
    <p:extLst>
      <p:ext uri="{BB962C8B-B14F-4D97-AF65-F5344CB8AC3E}">
        <p14:creationId xmlns:p14="http://schemas.microsoft.com/office/powerpoint/2010/main" val="3410274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7546-3A93-A34F-9980-C9F200EFBFB8}"/>
              </a:ext>
            </a:extLst>
          </p:cNvPr>
          <p:cNvSpPr>
            <a:spLocks noGrp="1"/>
          </p:cNvSpPr>
          <p:nvPr>
            <p:ph type="title"/>
          </p:nvPr>
        </p:nvSpPr>
        <p:spPr/>
        <p:txBody>
          <a:bodyPr/>
          <a:lstStyle/>
          <a:p>
            <a:r>
              <a:rPr lang="en-US" dirty="0"/>
              <a:t>Why Zirconium alloys?</a:t>
            </a:r>
          </a:p>
        </p:txBody>
      </p:sp>
      <p:sp>
        <p:nvSpPr>
          <p:cNvPr id="3" name="Content Placeholder 2">
            <a:extLst>
              <a:ext uri="{FF2B5EF4-FFF2-40B4-BE49-F238E27FC236}">
                <a16:creationId xmlns:a16="http://schemas.microsoft.com/office/drawing/2014/main" id="{58EA80BF-19C8-F548-BFF8-45E0B7867904}"/>
              </a:ext>
            </a:extLst>
          </p:cNvPr>
          <p:cNvSpPr>
            <a:spLocks noGrp="1"/>
          </p:cNvSpPr>
          <p:nvPr>
            <p:ph idx="1"/>
          </p:nvPr>
        </p:nvSpPr>
        <p:spPr>
          <a:xfrm>
            <a:off x="609600" y="2160495"/>
            <a:ext cx="5443330" cy="3965670"/>
          </a:xfrm>
        </p:spPr>
        <p:txBody>
          <a:bodyPr/>
          <a:lstStyle/>
          <a:p>
            <a:pPr marL="0" indent="0">
              <a:buNone/>
            </a:pPr>
            <a:r>
              <a:rPr lang="en-US" b="1" dirty="0"/>
              <a:t>Benefits</a:t>
            </a:r>
          </a:p>
          <a:p>
            <a:pPr marL="233363" indent="-233363">
              <a:buFont typeface="Arial"/>
              <a:buChar char="•"/>
            </a:pPr>
            <a:r>
              <a:rPr lang="en-US" dirty="0">
                <a:solidFill>
                  <a:srgbClr val="000000"/>
                </a:solidFill>
              </a:rPr>
              <a:t>Low neutron cross section</a:t>
            </a:r>
          </a:p>
          <a:p>
            <a:pPr marL="233363" indent="-233363">
              <a:buFont typeface="Arial"/>
              <a:buChar char="•"/>
            </a:pPr>
            <a:r>
              <a:rPr lang="en-US" dirty="0">
                <a:solidFill>
                  <a:srgbClr val="000000"/>
                </a:solidFill>
              </a:rPr>
              <a:t>Corrosion resistance in 300°C water</a:t>
            </a:r>
          </a:p>
          <a:p>
            <a:pPr marL="233363" indent="-233363">
              <a:buFont typeface="Arial"/>
              <a:buChar char="•"/>
            </a:pPr>
            <a:r>
              <a:rPr lang="en-US" dirty="0">
                <a:solidFill>
                  <a:srgbClr val="000000"/>
                </a:solidFill>
              </a:rPr>
              <a:t>Resistance to void swelling</a:t>
            </a:r>
          </a:p>
          <a:p>
            <a:pPr marL="233363" indent="-233363">
              <a:buFont typeface="Arial"/>
              <a:buChar char="•"/>
            </a:pPr>
            <a:r>
              <a:rPr lang="en-US" dirty="0">
                <a:solidFill>
                  <a:srgbClr val="000000"/>
                </a:solidFill>
              </a:rPr>
              <a:t>Adequate mechanical properties</a:t>
            </a:r>
          </a:p>
          <a:p>
            <a:pPr marL="233363" indent="-233363">
              <a:buFont typeface="Arial"/>
              <a:buChar char="•"/>
            </a:pPr>
            <a:r>
              <a:rPr lang="en-US" dirty="0">
                <a:solidFill>
                  <a:srgbClr val="000000"/>
                </a:solidFill>
              </a:rPr>
              <a:t>Good thermal conductivity</a:t>
            </a:r>
          </a:p>
          <a:p>
            <a:pPr marL="233363" indent="-233363">
              <a:buFont typeface="Arial"/>
              <a:buChar char="•"/>
            </a:pPr>
            <a:r>
              <a:rPr lang="en-US" dirty="0">
                <a:solidFill>
                  <a:srgbClr val="000000"/>
                </a:solidFill>
              </a:rPr>
              <a:t>Affordable cost</a:t>
            </a:r>
          </a:p>
          <a:p>
            <a:pPr marL="233363" indent="-233363">
              <a:buFont typeface="Arial"/>
              <a:buChar char="•"/>
            </a:pPr>
            <a:r>
              <a:rPr lang="en-US" dirty="0">
                <a:solidFill>
                  <a:srgbClr val="000000"/>
                </a:solidFill>
              </a:rPr>
              <a:t>Available in large quantities</a:t>
            </a:r>
          </a:p>
          <a:p>
            <a:endParaRPr lang="en-US" dirty="0"/>
          </a:p>
        </p:txBody>
      </p:sp>
      <p:sp>
        <p:nvSpPr>
          <p:cNvPr id="4" name="Slide Number Placeholder 3">
            <a:extLst>
              <a:ext uri="{FF2B5EF4-FFF2-40B4-BE49-F238E27FC236}">
                <a16:creationId xmlns:a16="http://schemas.microsoft.com/office/drawing/2014/main" id="{4957863F-6A16-D047-8C96-CF2F5EABB4C5}"/>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
        <p:nvSpPr>
          <p:cNvPr id="5" name="Content Placeholder 2">
            <a:extLst>
              <a:ext uri="{FF2B5EF4-FFF2-40B4-BE49-F238E27FC236}">
                <a16:creationId xmlns:a16="http://schemas.microsoft.com/office/drawing/2014/main" id="{655D249C-C9F3-4849-B5F2-FDECA44732F2}"/>
              </a:ext>
            </a:extLst>
          </p:cNvPr>
          <p:cNvSpPr txBox="1">
            <a:spLocks/>
          </p:cNvSpPr>
          <p:nvPr/>
        </p:nvSpPr>
        <p:spPr bwMode="auto">
          <a:xfrm>
            <a:off x="6139070" y="2160495"/>
            <a:ext cx="544333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Problems?</a:t>
            </a:r>
          </a:p>
          <a:p>
            <a:pPr marL="233363" indent="-233363">
              <a:buFont typeface="Arial"/>
              <a:buChar char="•"/>
            </a:pPr>
            <a:r>
              <a:rPr lang="en-US" dirty="0">
                <a:solidFill>
                  <a:srgbClr val="000000"/>
                </a:solidFill>
              </a:rPr>
              <a:t>Corrosion under high temperature steam</a:t>
            </a:r>
          </a:p>
          <a:p>
            <a:pPr marL="233363" indent="-233363">
              <a:buFont typeface="Arial"/>
              <a:buChar char="•"/>
            </a:pPr>
            <a:r>
              <a:rPr lang="en-US" dirty="0">
                <a:solidFill>
                  <a:srgbClr val="000000"/>
                </a:solidFill>
              </a:rPr>
              <a:t>Hydride embrittlement</a:t>
            </a:r>
          </a:p>
          <a:p>
            <a:pPr marL="233363" indent="-233363">
              <a:buFont typeface="Arial"/>
              <a:buChar char="•"/>
            </a:pPr>
            <a:r>
              <a:rPr lang="en-US" dirty="0">
                <a:solidFill>
                  <a:srgbClr val="000000"/>
                </a:solidFill>
              </a:rPr>
              <a:t>Anisotropic characteristics lead to creep and growth</a:t>
            </a:r>
          </a:p>
          <a:p>
            <a:endParaRPr lang="en-US" dirty="0"/>
          </a:p>
        </p:txBody>
      </p:sp>
    </p:spTree>
    <p:extLst>
      <p:ext uri="{BB962C8B-B14F-4D97-AF65-F5344CB8AC3E}">
        <p14:creationId xmlns:p14="http://schemas.microsoft.com/office/powerpoint/2010/main" val="3782643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23FE-075B-3243-B904-47C0072EDB8F}"/>
              </a:ext>
            </a:extLst>
          </p:cNvPr>
          <p:cNvSpPr>
            <a:spLocks noGrp="1"/>
          </p:cNvSpPr>
          <p:nvPr>
            <p:ph type="title"/>
          </p:nvPr>
        </p:nvSpPr>
        <p:spPr/>
        <p:txBody>
          <a:bodyPr/>
          <a:lstStyle/>
          <a:p>
            <a:r>
              <a:rPr lang="en-US" dirty="0"/>
              <a:t>Zirconium</a:t>
            </a:r>
          </a:p>
        </p:txBody>
      </p:sp>
      <p:sp>
        <p:nvSpPr>
          <p:cNvPr id="3" name="Content Placeholder 2">
            <a:extLst>
              <a:ext uri="{FF2B5EF4-FFF2-40B4-BE49-F238E27FC236}">
                <a16:creationId xmlns:a16="http://schemas.microsoft.com/office/drawing/2014/main" id="{AB4C8E84-F732-9B43-BADC-2FA6EFAFD45C}"/>
              </a:ext>
            </a:extLst>
          </p:cNvPr>
          <p:cNvSpPr>
            <a:spLocks noGrp="1"/>
          </p:cNvSpPr>
          <p:nvPr>
            <p:ph idx="1"/>
          </p:nvPr>
        </p:nvSpPr>
        <p:spPr>
          <a:xfrm>
            <a:off x="609600" y="2160495"/>
            <a:ext cx="5006009" cy="3965670"/>
          </a:xfrm>
        </p:spPr>
        <p:txBody>
          <a:bodyPr/>
          <a:lstStyle/>
          <a:p>
            <a:r>
              <a:rPr lang="en-US" dirty="0"/>
              <a:t>Pure zirconium was not acceptable due to its oxidation behavior</a:t>
            </a:r>
          </a:p>
          <a:p>
            <a:r>
              <a:rPr lang="en-US" dirty="0"/>
              <a:t>Oxygen with water reacted to form an oxide layer</a:t>
            </a:r>
          </a:p>
          <a:p>
            <a:r>
              <a:rPr lang="en-US" dirty="0"/>
              <a:t>The oxide layer is brittle and flakes off, allowing more oxidation to occur</a:t>
            </a:r>
          </a:p>
          <a:p>
            <a:r>
              <a:rPr lang="en-US" dirty="0" err="1"/>
              <a:t>Zr</a:t>
            </a:r>
            <a:r>
              <a:rPr lang="en-US" dirty="0"/>
              <a:t> alloys were developed to reduce corrosion resistance</a:t>
            </a:r>
          </a:p>
          <a:p>
            <a:endParaRPr lang="en-US" dirty="0"/>
          </a:p>
        </p:txBody>
      </p:sp>
      <p:sp>
        <p:nvSpPr>
          <p:cNvPr id="4" name="Slide Number Placeholder 3">
            <a:extLst>
              <a:ext uri="{FF2B5EF4-FFF2-40B4-BE49-F238E27FC236}">
                <a16:creationId xmlns:a16="http://schemas.microsoft.com/office/drawing/2014/main" id="{6D12660A-F680-D541-879E-6CE3908929EF}"/>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2E9EB015-7878-9B44-A367-06E7CABE1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273" y="2379155"/>
            <a:ext cx="4534654" cy="3256331"/>
          </a:xfrm>
          <a:prstGeom prst="rect">
            <a:avLst/>
          </a:prstGeom>
        </p:spPr>
      </p:pic>
    </p:spTree>
    <p:extLst>
      <p:ext uri="{BB962C8B-B14F-4D97-AF65-F5344CB8AC3E}">
        <p14:creationId xmlns:p14="http://schemas.microsoft.com/office/powerpoint/2010/main" val="316450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7520-13DE-F84B-86A0-B7E9114CFBED}"/>
              </a:ext>
            </a:extLst>
          </p:cNvPr>
          <p:cNvSpPr>
            <a:spLocks noGrp="1"/>
          </p:cNvSpPr>
          <p:nvPr>
            <p:ph type="title"/>
          </p:nvPr>
        </p:nvSpPr>
        <p:spPr/>
        <p:txBody>
          <a:bodyPr/>
          <a:lstStyle/>
          <a:p>
            <a:r>
              <a:rPr lang="en-US" dirty="0"/>
              <a:t>Commercial </a:t>
            </a:r>
            <a:r>
              <a:rPr lang="en-US" dirty="0" err="1"/>
              <a:t>Zr</a:t>
            </a:r>
            <a:r>
              <a:rPr lang="en-US" dirty="0"/>
              <a:t> Alloys in PWRs</a:t>
            </a:r>
          </a:p>
        </p:txBody>
      </p:sp>
      <p:sp>
        <p:nvSpPr>
          <p:cNvPr id="4" name="Slide Number Placeholder 3">
            <a:extLst>
              <a:ext uri="{FF2B5EF4-FFF2-40B4-BE49-F238E27FC236}">
                <a16:creationId xmlns:a16="http://schemas.microsoft.com/office/drawing/2014/main" id="{D4E0D0F7-2F79-F240-B0C9-BC9428ABC52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graphicFrame>
        <p:nvGraphicFramePr>
          <p:cNvPr id="5" name="Platshållare för innehåll 8">
            <a:extLst>
              <a:ext uri="{FF2B5EF4-FFF2-40B4-BE49-F238E27FC236}">
                <a16:creationId xmlns:a16="http://schemas.microsoft.com/office/drawing/2014/main" id="{A2530372-B2AD-FB4B-BB04-77E470AFE35C}"/>
              </a:ext>
            </a:extLst>
          </p:cNvPr>
          <p:cNvGraphicFramePr>
            <a:graphicFrameLocks noGrp="1"/>
          </p:cNvGraphicFramePr>
          <p:nvPr>
            <p:ph idx="1"/>
            <p:extLst>
              <p:ext uri="{D42A27DB-BD31-4B8C-83A1-F6EECF244321}">
                <p14:modId xmlns:p14="http://schemas.microsoft.com/office/powerpoint/2010/main" val="2333632621"/>
              </p:ext>
            </p:extLst>
          </p:nvPr>
        </p:nvGraphicFramePr>
        <p:xfrm>
          <a:off x="2140422" y="2156507"/>
          <a:ext cx="8345360" cy="4382406"/>
        </p:xfrm>
        <a:graphic>
          <a:graphicData uri="http://schemas.openxmlformats.org/drawingml/2006/table">
            <a:tbl>
              <a:tblPr firstRow="1" bandRow="1">
                <a:tableStyleId>{21E4AEA4-8DFA-4A89-87EB-49C32662AFE0}</a:tableStyleId>
              </a:tblPr>
              <a:tblGrid>
                <a:gridCol w="1203658">
                  <a:extLst>
                    <a:ext uri="{9D8B030D-6E8A-4147-A177-3AD203B41FA5}">
                      <a16:colId xmlns:a16="http://schemas.microsoft.com/office/drawing/2014/main" val="20000"/>
                    </a:ext>
                  </a:extLst>
                </a:gridCol>
                <a:gridCol w="882682">
                  <a:extLst>
                    <a:ext uri="{9D8B030D-6E8A-4147-A177-3AD203B41FA5}">
                      <a16:colId xmlns:a16="http://schemas.microsoft.com/office/drawing/2014/main" val="20001"/>
                    </a:ext>
                  </a:extLst>
                </a:gridCol>
                <a:gridCol w="1043170">
                  <a:extLst>
                    <a:ext uri="{9D8B030D-6E8A-4147-A177-3AD203B41FA5}">
                      <a16:colId xmlns:a16="http://schemas.microsoft.com/office/drawing/2014/main" val="20002"/>
                    </a:ext>
                  </a:extLst>
                </a:gridCol>
                <a:gridCol w="1043170">
                  <a:extLst>
                    <a:ext uri="{9D8B030D-6E8A-4147-A177-3AD203B41FA5}">
                      <a16:colId xmlns:a16="http://schemas.microsoft.com/office/drawing/2014/main" val="20003"/>
                    </a:ext>
                  </a:extLst>
                </a:gridCol>
                <a:gridCol w="1043170">
                  <a:extLst>
                    <a:ext uri="{9D8B030D-6E8A-4147-A177-3AD203B41FA5}">
                      <a16:colId xmlns:a16="http://schemas.microsoft.com/office/drawing/2014/main" val="20004"/>
                    </a:ext>
                  </a:extLst>
                </a:gridCol>
                <a:gridCol w="1043170">
                  <a:extLst>
                    <a:ext uri="{9D8B030D-6E8A-4147-A177-3AD203B41FA5}">
                      <a16:colId xmlns:a16="http://schemas.microsoft.com/office/drawing/2014/main" val="20005"/>
                    </a:ext>
                  </a:extLst>
                </a:gridCol>
                <a:gridCol w="1043170">
                  <a:extLst>
                    <a:ext uri="{9D8B030D-6E8A-4147-A177-3AD203B41FA5}">
                      <a16:colId xmlns:a16="http://schemas.microsoft.com/office/drawing/2014/main" val="20006"/>
                    </a:ext>
                  </a:extLst>
                </a:gridCol>
                <a:gridCol w="1043170">
                  <a:extLst>
                    <a:ext uri="{9D8B030D-6E8A-4147-A177-3AD203B41FA5}">
                      <a16:colId xmlns:a16="http://schemas.microsoft.com/office/drawing/2014/main" val="20007"/>
                    </a:ext>
                  </a:extLst>
                </a:gridCol>
              </a:tblGrid>
              <a:tr h="613559">
                <a:tc>
                  <a:txBody>
                    <a:bodyPr/>
                    <a:lstStyle/>
                    <a:p>
                      <a:pPr algn="ctr">
                        <a:spcBef>
                          <a:spcPts val="200"/>
                        </a:spcBef>
                        <a:spcAft>
                          <a:spcPts val="200"/>
                        </a:spcAft>
                      </a:pPr>
                      <a:r>
                        <a:rPr lang="en-GB" sz="1600" kern="1200" dirty="0"/>
                        <a:t>Alloy</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Sn</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Nb</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Fe</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Cr</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Ni</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O</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Fuel Vendor</a:t>
                      </a:r>
                      <a:endParaRPr lang="sv-SE" sz="1600" b="1" kern="1200" dirty="0">
                        <a:solidFill>
                          <a:schemeClr val="lt1"/>
                        </a:solidFill>
                        <a:latin typeface="+mn-lt"/>
                        <a:ea typeface="+mn-ea"/>
                        <a:cs typeface="+mn-cs"/>
                      </a:endParaRPr>
                    </a:p>
                  </a:txBody>
                  <a:tcPr marL="17780" marR="17780" marT="0" marB="0" anchor="ctr"/>
                </a:tc>
                <a:extLst>
                  <a:ext uri="{0D108BD9-81ED-4DB2-BD59-A6C34878D82A}">
                    <a16:rowId xmlns:a16="http://schemas.microsoft.com/office/drawing/2014/main" val="10000"/>
                  </a:ext>
                </a:extLst>
              </a:tr>
              <a:tr h="466561">
                <a:tc gridSpan="8">
                  <a:txBody>
                    <a:bodyPr/>
                    <a:lstStyle/>
                    <a:p>
                      <a:pPr marL="0" algn="ctr" defTabSz="914400" rtl="0" eaLnBrk="1" latinLnBrk="0" hangingPunct="1">
                        <a:spcBef>
                          <a:spcPts val="300"/>
                        </a:spcBef>
                        <a:spcAft>
                          <a:spcPts val="300"/>
                        </a:spcAft>
                      </a:pPr>
                      <a:r>
                        <a:rPr lang="en-US" sz="1400" kern="1200" noProof="0" dirty="0"/>
                        <a:t>PWRs (structural components and fuel rods)</a:t>
                      </a:r>
                      <a:endParaRPr lang="en-US" sz="1400" kern="1200" noProof="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1"/>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Zircaloy-4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1.2-1.7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0.18-0.24</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0.07-0.13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0.1-0.14</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2"/>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ZIRLO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W</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3"/>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Optimized ZIRLO (pRXA)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W</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4"/>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M5 (RXA)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0.8-1.2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0.015-0.06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0.09-0.12</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AREVA</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5"/>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HPA-45</a:t>
                      </a:r>
                    </a:p>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(SRA/RXA)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Fe+V</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AREVA</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6"/>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NDA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NFI</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7"/>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MDA</a:t>
                      </a:r>
                      <a:r>
                        <a:rPr lang="en-GB" sz="1400" kern="1200" baseline="0" dirty="0">
                          <a:solidFill>
                            <a:schemeClr val="dk1"/>
                          </a:solidFill>
                          <a:latin typeface="+mn-lt"/>
                          <a:ea typeface="+mn-ea"/>
                          <a:cs typeface="+mn-cs"/>
                        </a:rPr>
                        <a:t> </a:t>
                      </a:r>
                      <a:r>
                        <a:rPr lang="en-GB" sz="1400" kern="1200" dirty="0">
                          <a:solidFill>
                            <a:schemeClr val="dk1"/>
                          </a:solidFill>
                          <a:latin typeface="+mn-lt"/>
                          <a:ea typeface="+mn-ea"/>
                          <a:cs typeface="+mn-cs"/>
                        </a:rPr>
                        <a:t>(SRA)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0.5</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MHI/MNF</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05041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7428-EBEB-0641-BC14-338C0A197AB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D48C9F6-50F1-8E4D-9C38-64F1DC32EE76}"/>
              </a:ext>
            </a:extLst>
          </p:cNvPr>
          <p:cNvSpPr>
            <a:spLocks noGrp="1"/>
          </p:cNvSpPr>
          <p:nvPr>
            <p:ph idx="1"/>
          </p:nvPr>
        </p:nvSpPr>
        <p:spPr/>
        <p:txBody>
          <a:bodyPr/>
          <a:lstStyle/>
          <a:p>
            <a:r>
              <a:rPr lang="en-US" dirty="0"/>
              <a:t>Zirconium alloys used as cladding</a:t>
            </a:r>
          </a:p>
          <a:p>
            <a:r>
              <a:rPr lang="en-US" dirty="0"/>
              <a:t>Zirconium fabricated into an alloy to increase corrosion resistance</a:t>
            </a:r>
          </a:p>
          <a:p>
            <a:r>
              <a:rPr lang="en-US" dirty="0"/>
              <a:t>There are a number of </a:t>
            </a:r>
            <a:r>
              <a:rPr lang="en-US" dirty="0" err="1"/>
              <a:t>Zr</a:t>
            </a:r>
            <a:r>
              <a:rPr lang="en-US" dirty="0"/>
              <a:t> alloys utilized in PWRs as cladding and structural materials</a:t>
            </a:r>
          </a:p>
        </p:txBody>
      </p:sp>
      <p:sp>
        <p:nvSpPr>
          <p:cNvPr id="4" name="Slide Number Placeholder 3">
            <a:extLst>
              <a:ext uri="{FF2B5EF4-FFF2-40B4-BE49-F238E27FC236}">
                <a16:creationId xmlns:a16="http://schemas.microsoft.com/office/drawing/2014/main" id="{EB9799C1-E9BF-F94D-8C8F-94D8E0BCEE43}"/>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362434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p:txBody>
          <a:bodyPr>
            <a:normAutofit fontScale="92500" lnSpcReduction="20000"/>
          </a:bodyPr>
          <a:lstStyle/>
          <a:p>
            <a:r>
              <a:rPr lang="en-US" dirty="0"/>
              <a:t>Many materials models for fuel are empirical and correlated to burnup</a:t>
            </a:r>
          </a:p>
          <a:p>
            <a:r>
              <a:rPr lang="en-US" dirty="0"/>
              <a:t>Fuel pellets change shape due to </a:t>
            </a:r>
          </a:p>
          <a:p>
            <a:pPr lvl="1"/>
            <a:r>
              <a:rPr lang="en-US" dirty="0"/>
              <a:t>Thermal expansion </a:t>
            </a:r>
          </a:p>
          <a:p>
            <a:pPr lvl="1"/>
            <a:r>
              <a:rPr lang="en-US" dirty="0"/>
              <a:t>Densification</a:t>
            </a:r>
          </a:p>
          <a:p>
            <a:pPr lvl="1"/>
            <a:r>
              <a:rPr lang="en-US" dirty="0"/>
              <a:t>Swelling</a:t>
            </a:r>
          </a:p>
          <a:p>
            <a:pPr lvl="1"/>
            <a:r>
              <a:rPr lang="en-US" dirty="0"/>
              <a:t>Creep</a:t>
            </a:r>
          </a:p>
          <a:p>
            <a:r>
              <a:rPr lang="en-US" dirty="0"/>
              <a:t>Fracture also decreases the gap, as fractures pieces shift outward</a:t>
            </a:r>
          </a:p>
          <a:p>
            <a:r>
              <a:rPr lang="en-US" dirty="0"/>
              <a:t>At high burnup but mid to low temperature the fuel restructures to have a small grain size and large bubbles</a:t>
            </a:r>
          </a:p>
          <a:p>
            <a:pPr lvl="1"/>
            <a:r>
              <a:rPr lang="en-US" dirty="0"/>
              <a:t>The structure is called High Burnup Structures (HBS)</a:t>
            </a:r>
          </a:p>
          <a:p>
            <a:pPr lvl="1"/>
            <a:r>
              <a:rPr lang="en-US" dirty="0"/>
              <a:t>HBS may actually improve many fuel properties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35920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fontScale="92500" lnSpcReduction="10000"/>
          </a:bodyPr>
          <a:lstStyle/>
          <a:p>
            <a:r>
              <a:rPr lang="en-US" dirty="0"/>
              <a:t>We have established correlations for thermal conductivity of fresh UO2 fuel as a function of temperature</a:t>
            </a:r>
          </a:p>
          <a:p>
            <a:endParaRPr lang="en-US" dirty="0"/>
          </a:p>
          <a:p>
            <a:endParaRPr lang="en-US" dirty="0"/>
          </a:p>
          <a:p>
            <a:pPr lvl="1"/>
            <a:r>
              <a:rPr lang="en-US" dirty="0"/>
              <a:t>Where t = T/1000</a:t>
            </a:r>
          </a:p>
          <a:p>
            <a:pPr lvl="1"/>
            <a:r>
              <a:rPr lang="en-US" dirty="0">
                <a:solidFill>
                  <a:srgbClr val="FF0000"/>
                </a:solidFill>
              </a:rPr>
              <a:t>The first part of the equation describes the phonon interactions </a:t>
            </a:r>
          </a:p>
          <a:p>
            <a:pPr lvl="1"/>
            <a:r>
              <a:rPr lang="en-US" dirty="0">
                <a:solidFill>
                  <a:srgbClr val="23FF05"/>
                </a:solidFill>
              </a:rPr>
              <a:t>The second part describes electronic transport which becomes significant at high temperature</a:t>
            </a:r>
          </a:p>
          <a:p>
            <a:endParaRPr lang="en-US"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3909598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extLst>
              <p:ext uri="{D42A27DB-BD31-4B8C-83A1-F6EECF244321}">
                <p14:modId xmlns:p14="http://schemas.microsoft.com/office/powerpoint/2010/main" val="3976486177"/>
              </p:ext>
            </p:extLst>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spid="_x0000_s1061" name="Equation" r:id="rId3" imgW="4178160" imgH="406080" progId="Equation.3">
                  <p:embed/>
                </p:oleObj>
              </mc:Choice>
              <mc:Fallback>
                <p:oleObj name="Equation" r:id="rId3" imgW="4178160" imgH="406080"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a:ex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extLst>
              <p:ext uri="{D42A27DB-BD31-4B8C-83A1-F6EECF244321}">
                <p14:modId xmlns:p14="http://schemas.microsoft.com/office/powerpoint/2010/main" val="3432389603"/>
              </p:ext>
            </p:extLst>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spid="_x0000_s1062" r:id="rId5" imgW="5203952" imgH="4402938" progId="">
                  <p:embed/>
                </p:oleObj>
              </mc:Choice>
              <mc:Fallback>
                <p:oleObj r:id="rId5" imgW="5203952" imgH="4402938" progId="">
                  <p:embed/>
                  <p:pic>
                    <p:nvPicPr>
                      <p:cNvPr id="16"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00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The primary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10"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0" name="Picture 9">
            <a:extLst>
              <a:ext uri="{FF2B5EF4-FFF2-40B4-BE49-F238E27FC236}">
                <a16:creationId xmlns:a16="http://schemas.microsoft.com/office/drawing/2014/main" id="{3506E24C-AE51-7F48-8110-4FFFA45AF55B}"/>
              </a:ext>
            </a:extLst>
          </p:cNvPr>
          <p:cNvPicPr>
            <a:picLocks noChangeAspect="1"/>
          </p:cNvPicPr>
          <p:nvPr/>
        </p:nvPicPr>
        <p:blipFill>
          <a:blip r:embed="rId8"/>
          <a:stretch>
            <a:fillRect/>
          </a:stretch>
        </p:blipFill>
        <p:spPr>
          <a:xfrm>
            <a:off x="7823584" y="3247564"/>
            <a:ext cx="4266405" cy="3199804"/>
          </a:xfrm>
          <a:prstGeom prst="rect">
            <a:avLst/>
          </a:prstGeom>
        </p:spPr>
      </p:pic>
    </p:spTree>
    <p:extLst>
      <p:ext uri="{BB962C8B-B14F-4D97-AF65-F5344CB8AC3E}">
        <p14:creationId xmlns:p14="http://schemas.microsoft.com/office/powerpoint/2010/main" val="1454420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p:txBody>
          <a:bodyPr/>
          <a:lstStyle/>
          <a:p>
            <a:r>
              <a:rPr lang="en-US" dirty="0"/>
              <a:t>The </a:t>
            </a:r>
            <a:r>
              <a:rPr lang="en-US" dirty="0" err="1"/>
              <a:t>R</a:t>
            </a:r>
            <a:r>
              <a:rPr lang="en-US" baseline="-25000" dirty="0" err="1"/>
              <a:t>f</a:t>
            </a:r>
            <a:r>
              <a:rPr lang="en-US" dirty="0"/>
              <a:t> function switches between two </a:t>
            </a:r>
            <a:r>
              <a:rPr lang="en-US" dirty="0" err="1"/>
              <a:t>k</a:t>
            </a:r>
            <a:r>
              <a:rPr lang="en-US" baseline="-25000" dirty="0" err="1"/>
              <a:t>ph</a:t>
            </a:r>
            <a:r>
              <a:rPr lang="en-US" dirty="0"/>
              <a:t> functions</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29E910E1-013F-3942-BC9A-3FAA6DC697E8}"/>
              </a:ext>
            </a:extLst>
          </p:cNvPr>
          <p:cNvPicPr>
            <a:picLocks noChangeAspect="1"/>
          </p:cNvPicPr>
          <p:nvPr/>
        </p:nvPicPr>
        <p:blipFill>
          <a:blip r:embed="rId2"/>
          <a:stretch>
            <a:fillRect/>
          </a:stretch>
        </p:blipFill>
        <p:spPr>
          <a:xfrm>
            <a:off x="5545668" y="3417921"/>
            <a:ext cx="4196749" cy="3074162"/>
          </a:xfrm>
          <a:prstGeom prst="rect">
            <a:avLst/>
          </a:prstGeom>
        </p:spPr>
      </p:pic>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3"/>
          <a:stretch>
            <a:fillRect/>
          </a:stretch>
        </p:blipFill>
        <p:spPr>
          <a:xfrm>
            <a:off x="9232493" y="1516253"/>
            <a:ext cx="2349907" cy="2267585"/>
          </a:xfrm>
          <a:prstGeom prst="rect">
            <a:avLst/>
          </a:prstGeom>
        </p:spPr>
      </p:pic>
      <p:pic>
        <p:nvPicPr>
          <p:cNvPr id="7" name="Picture 6">
            <a:extLst>
              <a:ext uri="{FF2B5EF4-FFF2-40B4-BE49-F238E27FC236}">
                <a16:creationId xmlns:a16="http://schemas.microsoft.com/office/drawing/2014/main" id="{7E463119-A70A-7944-A9D3-8085213D9597}"/>
              </a:ext>
            </a:extLst>
          </p:cNvPr>
          <p:cNvPicPr>
            <a:picLocks noChangeAspect="1"/>
          </p:cNvPicPr>
          <p:nvPr/>
        </p:nvPicPr>
        <p:blipFill>
          <a:blip r:embed="rId4"/>
          <a:stretch>
            <a:fillRect/>
          </a:stretch>
        </p:blipFill>
        <p:spPr>
          <a:xfrm>
            <a:off x="874498" y="3464751"/>
            <a:ext cx="4201054" cy="3074162"/>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868345" y="2772422"/>
            <a:ext cx="3013824" cy="500335"/>
          </a:xfrm>
          <a:prstGeom prst="rect">
            <a:avLst/>
          </a:prstGeom>
        </p:spPr>
      </p:pic>
    </p:spTree>
    <p:extLst>
      <p:ext uri="{BB962C8B-B14F-4D97-AF65-F5344CB8AC3E}">
        <p14:creationId xmlns:p14="http://schemas.microsoft.com/office/powerpoint/2010/main" val="255521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0D22-9205-5E43-A1F5-B8610DDAA7B4}"/>
              </a:ext>
            </a:extLst>
          </p:cNvPr>
          <p:cNvSpPr>
            <a:spLocks noGrp="1"/>
          </p:cNvSpPr>
          <p:nvPr>
            <p:ph type="title"/>
          </p:nvPr>
        </p:nvSpPr>
        <p:spPr/>
        <p:txBody>
          <a:bodyPr/>
          <a:lstStyle/>
          <a:p>
            <a:r>
              <a:rPr lang="en-US" dirty="0"/>
              <a:t>UO2 Thermal Conductivity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503DA5-2EA0-FE46-9F83-7F296A5C9465}"/>
                  </a:ext>
                </a:extLst>
              </p:cNvPr>
              <p:cNvSpPr>
                <a:spLocks noGrp="1"/>
              </p:cNvSpPr>
              <p:nvPr>
                <p:ph idx="1"/>
              </p:nvPr>
            </p:nvSpPr>
            <p:spPr>
              <a:xfrm>
                <a:off x="609599" y="2160495"/>
                <a:ext cx="6924261" cy="4429148"/>
              </a:xfrm>
            </p:spPr>
            <p:txBody>
              <a:bodyPr>
                <a:normAutofit fontScale="92500" lnSpcReduction="10000"/>
              </a:bodyPr>
              <a:lstStyle/>
              <a:p>
                <a:r>
                  <a:rPr lang="en-US" sz="1600" dirty="0"/>
                  <a:t>What is the thermal conductivity of a fuel predicted by the NFIR model at a temperature of 1200 K and a burnup of 5% FIMA?</a:t>
                </a:r>
              </a:p>
              <a:p>
                <a:r>
                  <a:rPr lang="en-US" sz="1600" dirty="0"/>
                  <a:t>First, we need to convert T to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C and burnup to MWD/</a:t>
                </a:r>
                <a:r>
                  <a:rPr lang="en-US" sz="1600" dirty="0" err="1"/>
                  <a:t>kgU</a:t>
                </a:r>
                <a:endParaRPr lang="en-US" sz="1600" dirty="0"/>
              </a:p>
              <a:p>
                <a:pPr lvl="1"/>
                <a:r>
                  <a:rPr lang="en-US" sz="1600" dirty="0"/>
                  <a:t>T = 1200 K – 273.15 = 926.85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C, β = 0.05 FIMA*950 = 47.5 MWD/</a:t>
                </a:r>
                <a:r>
                  <a:rPr lang="en-US" sz="1600" dirty="0" err="1"/>
                  <a:t>kgU</a:t>
                </a:r>
                <a:endParaRPr lang="en-US" sz="1600" dirty="0"/>
              </a:p>
              <a:p>
                <a:r>
                  <a:rPr lang="en-US" sz="1600" dirty="0"/>
                  <a:t>Next, we need to calculate </a:t>
                </a:r>
                <a:r>
                  <a:rPr lang="en-US" sz="1600" dirty="0" err="1"/>
                  <a:t>R</a:t>
                </a:r>
                <a:r>
                  <a:rPr lang="en-US" sz="1600" baseline="-25000" dirty="0" err="1"/>
                  <a:t>f</a:t>
                </a:r>
                <a:endParaRPr lang="en-US" sz="1600" dirty="0"/>
              </a:p>
              <a:p>
                <a:pPr lvl="1"/>
                <a:r>
                  <a:rPr lang="en-US" sz="1600" dirty="0" err="1"/>
                  <a:t>R</a:t>
                </a:r>
                <a:r>
                  <a:rPr lang="en-US" sz="1600" baseline="-25000" dirty="0" err="1"/>
                  <a:t>f</a:t>
                </a:r>
                <a:r>
                  <a:rPr lang="en-US" sz="1600" dirty="0"/>
                  <a:t> = 0.5*(1 + tanh((926.86 – 900)/150)) = 0.5886</a:t>
                </a:r>
              </a:p>
              <a:p>
                <a:r>
                  <a:rPr lang="en-US" sz="1600" dirty="0"/>
                  <a:t>Now, we need k</a:t>
                </a:r>
                <a:r>
                  <a:rPr lang="en-US" sz="1600" baseline="-25000" dirty="0"/>
                  <a:t>ph1</a:t>
                </a:r>
              </a:p>
              <a:p>
                <a:pPr lvl="1"/>
                <a:r>
                  <a:rPr lang="en-US" sz="1600" dirty="0"/>
                  <a:t>k</a:t>
                </a:r>
                <a:r>
                  <a:rPr lang="en-US" sz="1600" baseline="-25000" dirty="0"/>
                  <a:t>ph1</a:t>
                </a:r>
                <a:r>
                  <a:rPr lang="en-US" sz="1600" dirty="0"/>
                  <a:t> = 1/(9.592e-2 + 6.14e-3*47.5 – 1.4e-5*47.5^2 + (2.5e-4 – 1.81e-6*47.5)*926.85) = 1.9685 W/(m K)</a:t>
                </a:r>
              </a:p>
              <a:p>
                <a:r>
                  <a:rPr lang="en-US" sz="1600" dirty="0"/>
                  <a:t>Then, k</a:t>
                </a:r>
                <a:r>
                  <a:rPr lang="en-US" sz="1600" baseline="-25000" dirty="0"/>
                  <a:t>ph2</a:t>
                </a:r>
              </a:p>
              <a:p>
                <a:pPr lvl="1"/>
                <a:r>
                  <a:rPr lang="en-US" sz="1600" dirty="0"/>
                  <a:t>k</a:t>
                </a:r>
                <a:r>
                  <a:rPr lang="en-US" sz="1600" baseline="-25000" dirty="0"/>
                  <a:t>ph2</a:t>
                </a:r>
                <a:r>
                  <a:rPr lang="en-US" sz="1600" dirty="0"/>
                  <a:t> = 1/(9.592e-2 + 2.6e-3*47.5 + (2.5e-4 – 2.7e-7*47.5)*926.85) = </a:t>
                </a:r>
                <a:r>
                  <a:rPr lang="hr-HR" sz="1600" dirty="0"/>
                  <a:t>2.2766 </a:t>
                </a:r>
                <a:r>
                  <a:rPr lang="en-US" sz="1600" dirty="0"/>
                  <a:t>W/(m K)</a:t>
                </a:r>
              </a:p>
              <a:p>
                <a:r>
                  <a:rPr lang="en-US" sz="1600" dirty="0"/>
                  <a:t>Finally, </a:t>
                </a:r>
                <a:r>
                  <a:rPr lang="en-US" sz="1600" dirty="0" err="1"/>
                  <a:t>k</a:t>
                </a:r>
                <a:r>
                  <a:rPr lang="en-US" sz="1600" baseline="-25000" dirty="0" err="1"/>
                  <a:t>el</a:t>
                </a:r>
                <a:r>
                  <a:rPr lang="en-US" sz="1600" baseline="-25000" dirty="0"/>
                  <a:t> </a:t>
                </a:r>
              </a:p>
              <a:p>
                <a:pPr lvl="1"/>
                <a:r>
                  <a:rPr lang="en-US" sz="1600" dirty="0" err="1"/>
                  <a:t>k</a:t>
                </a:r>
                <a:r>
                  <a:rPr lang="en-US" sz="1600" baseline="-25000" dirty="0" err="1"/>
                  <a:t>el</a:t>
                </a:r>
                <a:r>
                  <a:rPr lang="en-US" sz="1600" dirty="0"/>
                  <a:t> = 1.32e-2*</a:t>
                </a:r>
                <a:r>
                  <a:rPr lang="en-US" sz="1600" dirty="0" err="1"/>
                  <a:t>exp</a:t>
                </a:r>
                <a:r>
                  <a:rPr lang="en-US" sz="1600" dirty="0"/>
                  <a:t>(1.88e-3*926.85) = 0.0754 W/(m K)</a:t>
                </a:r>
              </a:p>
              <a:p>
                <a:r>
                  <a:rPr lang="en-US" sz="1600" dirty="0"/>
                  <a:t>Then, we put it all together</a:t>
                </a:r>
              </a:p>
              <a:p>
                <a:pPr lvl="1"/>
                <a:r>
                  <a:rPr lang="en-US" sz="1600" dirty="0"/>
                  <a:t>k = (1 – 0.5886)*1.9685 + 0.5886*2.2766 + 0.0754 = 2.23 W/(m K)</a:t>
                </a:r>
              </a:p>
              <a:p>
                <a:endParaRPr lang="en-US" sz="1600" dirty="0"/>
              </a:p>
            </p:txBody>
          </p:sp>
        </mc:Choice>
        <mc:Fallback>
          <p:sp>
            <p:nvSpPr>
              <p:cNvPr id="3" name="Content Placeholder 2">
                <a:extLst>
                  <a:ext uri="{FF2B5EF4-FFF2-40B4-BE49-F238E27FC236}">
                    <a16:creationId xmlns:a16="http://schemas.microsoft.com/office/drawing/2014/main" id="{79503DA5-2EA0-FE46-9F83-7F296A5C9465}"/>
                  </a:ext>
                </a:extLst>
              </p:cNvPr>
              <p:cNvSpPr>
                <a:spLocks noGrp="1" noRot="1" noChangeAspect="1" noMove="1" noResize="1" noEditPoints="1" noAdjustHandles="1" noChangeArrowheads="1" noChangeShapeType="1" noTextEdit="1"/>
              </p:cNvSpPr>
              <p:nvPr>
                <p:ph idx="1"/>
              </p:nvPr>
            </p:nvSpPr>
            <p:spPr>
              <a:xfrm>
                <a:off x="609599" y="2160495"/>
                <a:ext cx="6924261" cy="4429148"/>
              </a:xfrm>
              <a:blipFill>
                <a:blip r:embed="rId2"/>
                <a:stretch>
                  <a:fillRect l="-367"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7FC462-D8C5-084A-9ADC-8E95AE636E3A}"/>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960CFEF6-E783-4841-8C67-4E4C049067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2839" y="2802157"/>
            <a:ext cx="2472947" cy="410542"/>
          </a:xfrm>
          <a:prstGeom prst="rect">
            <a:avLst/>
          </a:prstGeom>
        </p:spPr>
      </p:pic>
      <p:pic>
        <p:nvPicPr>
          <p:cNvPr id="6" name="Picture 5" descr="latex-image-1.pdf">
            <a:extLst>
              <a:ext uri="{FF2B5EF4-FFF2-40B4-BE49-F238E27FC236}">
                <a16:creationId xmlns:a16="http://schemas.microsoft.com/office/drawing/2014/main" id="{A3D07B3C-7E21-5A4D-A041-CA6FB659226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3070" y="3567201"/>
            <a:ext cx="4272486" cy="278725"/>
          </a:xfrm>
          <a:prstGeom prst="rect">
            <a:avLst/>
          </a:prstGeom>
        </p:spPr>
      </p:pic>
      <p:pic>
        <p:nvPicPr>
          <p:cNvPr id="7" name="Picture 6" descr="latex-image-1.pdf">
            <a:extLst>
              <a:ext uri="{FF2B5EF4-FFF2-40B4-BE49-F238E27FC236}">
                <a16:creationId xmlns:a16="http://schemas.microsoft.com/office/drawing/2014/main" id="{B04C6953-A51F-FB40-987E-19FA752E16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63071" y="4083551"/>
            <a:ext cx="4272486" cy="344793"/>
          </a:xfrm>
          <a:prstGeom prst="rect">
            <a:avLst/>
          </a:prstGeom>
        </p:spPr>
      </p:pic>
      <p:pic>
        <p:nvPicPr>
          <p:cNvPr id="8" name="Picture 7" descr="latex-image-1.pdf">
            <a:extLst>
              <a:ext uri="{FF2B5EF4-FFF2-40B4-BE49-F238E27FC236}">
                <a16:creationId xmlns:a16="http://schemas.microsoft.com/office/drawing/2014/main" id="{1699E19D-2658-744C-B3E0-385550C08A9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5582" y="4726807"/>
            <a:ext cx="2465856" cy="250167"/>
          </a:xfrm>
          <a:prstGeom prst="rect">
            <a:avLst/>
          </a:prstGeom>
        </p:spPr>
      </p:pic>
      <p:pic>
        <p:nvPicPr>
          <p:cNvPr id="9" name="Picture 8" descr="latex-image-1.pdf">
            <a:extLst>
              <a:ext uri="{FF2B5EF4-FFF2-40B4-BE49-F238E27FC236}">
                <a16:creationId xmlns:a16="http://schemas.microsoft.com/office/drawing/2014/main" id="{22C65E10-8917-7447-ADF3-E6E6F00B35D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395237" y="5807721"/>
            <a:ext cx="4668688" cy="216054"/>
          </a:xfrm>
          <a:prstGeom prst="rect">
            <a:avLst/>
          </a:prstGeom>
        </p:spPr>
      </p:pic>
    </p:spTree>
    <p:extLst>
      <p:ext uri="{BB962C8B-B14F-4D97-AF65-F5344CB8AC3E}">
        <p14:creationId xmlns:p14="http://schemas.microsoft.com/office/powerpoint/2010/main" val="363693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Operating Conditions</a:t>
            </a:r>
            <a:endParaRPr lang="en-US" sz="1400" dirty="0">
              <a:solidFill>
                <a:schemeClr val="accent1"/>
              </a:solidFill>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Variables</a:t>
            </a:r>
            <a:endParaRPr lang="en-US" sz="1400" dirty="0">
              <a:solidFill>
                <a:schemeClr val="accent1"/>
              </a:solidFill>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chemeClr val="tx2"/>
                </a:solidFill>
              </a:rPr>
              <a:t>Fuel </a:t>
            </a:r>
            <a:br>
              <a:rPr lang="en-US" sz="1400" b="1" dirty="0">
                <a:solidFill>
                  <a:schemeClr val="tx2"/>
                </a:solidFill>
              </a:rPr>
            </a:br>
            <a:r>
              <a:rPr lang="en-US" sz="1400" b="1" dirty="0">
                <a:solidFill>
                  <a:schemeClr val="tx2"/>
                </a:solidFill>
              </a:rPr>
              <a:t>Property values</a:t>
            </a:r>
            <a:endParaRPr lang="en-US" sz="1400" dirty="0">
              <a:solidFill>
                <a:schemeClr val="tx2"/>
              </a:solidFill>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Failure</a:t>
            </a:r>
            <a:r>
              <a:rPr kumimoji="0" lang="en-US" sz="1400" b="0" i="0" u="none" strike="noStrike" cap="none" normalizeH="0" dirty="0">
                <a:ln>
                  <a:noFill/>
                </a:ln>
                <a:solidFill>
                  <a:schemeClr val="bg1"/>
                </a:solidFill>
                <a:effectLst/>
              </a:rPr>
              <a:t> criteria</a:t>
            </a:r>
            <a:endParaRPr kumimoji="0" lang="en-US" sz="1400" b="0" i="0" u="none" strike="noStrike" cap="none" normalizeH="0" baseline="0" dirty="0">
              <a:ln>
                <a:noFill/>
              </a:ln>
              <a:solidFill>
                <a:schemeClr val="bg1"/>
              </a:solidFill>
              <a:effectLst/>
            </a:endParaRP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rgbClr val="800000"/>
                </a:solidFill>
              </a:rPr>
              <a:t>Cladding</a:t>
            </a:r>
          </a:p>
          <a:p>
            <a:pPr algn="ctr" eaLnBrk="1" hangingPunct="1"/>
            <a:r>
              <a:rPr lang="en-US" sz="1400" b="1" dirty="0">
                <a:solidFill>
                  <a:srgbClr val="800000"/>
                </a:solidFill>
              </a:rPr>
              <a:t>Property values</a:t>
            </a:r>
            <a:endParaRPr lang="en-US" sz="1400" dirty="0">
              <a:solidFill>
                <a:srgbClr val="800000"/>
              </a:solidFill>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r>
              <a:rPr lang="en-US" b="1" i="1" dirty="0"/>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Fuel performance codes historically rely on materials models correlated to temperature and burn-up</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792027631"/>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1810</TotalTime>
  <Words>1633</Words>
  <Application>Microsoft Macintosh PowerPoint</Application>
  <PresentationFormat>Widescreen</PresentationFormat>
  <Paragraphs>335</Paragraphs>
  <Slides>26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ＭＳ Ｐゴシック</vt:lpstr>
      <vt:lpstr>ＭＳ Ｐゴシック</vt:lpstr>
      <vt:lpstr>Arial</vt:lpstr>
      <vt:lpstr>Calibri</vt:lpstr>
      <vt:lpstr>Cambria Math</vt:lpstr>
      <vt:lpstr>Times New Roman</vt:lpstr>
      <vt:lpstr>NCStateU-horizontal-left-logo</vt:lpstr>
      <vt:lpstr>Equation</vt:lpstr>
      <vt:lpstr>Fuel Thermal Conductivity</vt:lpstr>
      <vt:lpstr>Housekeeping</vt:lpstr>
      <vt:lpstr>Last time</vt:lpstr>
      <vt:lpstr>UO2 Thermal Conductivity</vt:lpstr>
      <vt:lpstr>UO2 Thermal Conductivity</vt:lpstr>
      <vt:lpstr>UO2 Thermal Conductivity</vt:lpstr>
      <vt:lpstr>UO2 Thermal Conductivity</vt:lpstr>
      <vt:lpstr>UO2 Thermal Conductivity Example</vt:lpstr>
      <vt:lpstr>Going beyond burnup…</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Summary</vt:lpstr>
      <vt:lpstr>MOOSE Project</vt:lpstr>
      <vt:lpstr>Presentation Project</vt:lpstr>
      <vt:lpstr>Zirconium Cladding</vt:lpstr>
      <vt:lpstr>Cladding</vt:lpstr>
      <vt:lpstr>Why Zirconium alloys?</vt:lpstr>
      <vt:lpstr>Zirconium</vt:lpstr>
      <vt:lpstr>Commercial Zr Alloys in PWRs</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 Beeler</cp:lastModifiedBy>
  <cp:revision>41</cp:revision>
  <dcterms:created xsi:type="dcterms:W3CDTF">2020-02-19T20:03:05Z</dcterms:created>
  <dcterms:modified xsi:type="dcterms:W3CDTF">2020-03-31T15:23:18Z</dcterms:modified>
</cp:coreProperties>
</file>